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F3F75-9053-43B3-B79C-1C4E56836CE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FAEE6-CCD7-4195-8994-9888A29963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81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B629-DBA5-48BD-9DD7-DF472C1FE3BF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367B-0110-4DEA-932A-7B723ADB7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520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ACDD5-EC50-44B7-8D49-5C399F561F6B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367B-0110-4DEA-932A-7B723ADB7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335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B9D47-9DF7-42DF-87A2-B5F76207939B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367B-0110-4DEA-932A-7B723ADB7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647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6A897-D284-43B9-8D96-45FE384F99F6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16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9DDCC-62B5-4D78-8CCF-9068F63D11F8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367B-0110-4DEA-932A-7B723ADB7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83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478CD-751C-43D8-B699-F2C4777A55FD}" type="datetime1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367B-0110-4DEA-932A-7B723ADB7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046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1D324-6B00-4299-913F-E7D8D4DD69AE}" type="datetime1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367B-0110-4DEA-932A-7B723ADB7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10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6EEC7-92AE-4682-98D1-8E3F8C1D092D}" type="datetime1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367B-0110-4DEA-932A-7B723ADB7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66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618B9-8CE0-4E20-977D-2EDB8F2FC4A6}" type="datetime1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367B-0110-4DEA-932A-7B723ADB7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206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3A77B-828A-412F-A9E8-565ACC538214}" type="datetime1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367B-0110-4DEA-932A-7B723ADB7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22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CF2A-CB6C-47DD-94B3-1D84C8A0A569}" type="datetime1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367B-0110-4DEA-932A-7B723ADB7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68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073EE-D3F7-45ED-9CA4-C176AE7F25DF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F367B-0110-4DEA-932A-7B723ADB74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78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Пятиугольник 42"/>
          <p:cNvSpPr/>
          <p:nvPr/>
        </p:nvSpPr>
        <p:spPr>
          <a:xfrm>
            <a:off x="133689" y="3157867"/>
            <a:ext cx="2705100" cy="557108"/>
          </a:xfrm>
          <a:prstGeom prst="homePlat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>
          <a:xfrm>
            <a:off x="-128187" y="1285751"/>
            <a:ext cx="12192000" cy="861744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316194" y="3710779"/>
            <a:ext cx="3790750" cy="322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1400" b="1" dirty="0">
                <a:ea typeface="Times New Roman" panose="02020603050405020304" pitchFamily="18" charset="0"/>
              </a:rPr>
              <a:t>Год постройки– 1974 год</a:t>
            </a:r>
            <a:endParaRPr lang="ru-RU" sz="1400" b="1" dirty="0">
              <a:ea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16194" y="4536494"/>
            <a:ext cx="2791277" cy="3228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400" b="1" dirty="0">
                <a:ea typeface="Times New Roman" panose="02020603050405020304" pitchFamily="18" charset="0"/>
              </a:rPr>
              <a:t>Проектная мощность – 340 мест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16194" y="5006371"/>
            <a:ext cx="2331536" cy="3228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1400" b="1" dirty="0">
                <a:ea typeface="Times New Roman" panose="02020603050405020304" pitchFamily="18" charset="0"/>
              </a:rPr>
              <a:t>Контингент учащихся – 34 </a:t>
            </a:r>
            <a:endParaRPr lang="ru-RU" sz="1400" b="1" dirty="0">
              <a:ea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09612" y="3160132"/>
            <a:ext cx="2172775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kk-KZ" b="1" dirty="0">
                <a:ea typeface="Times New Roman" panose="02020603050405020304" pitchFamily="18" charset="0"/>
              </a:rPr>
              <a:t>КАДРОВЫЙ СОСТАВ</a:t>
            </a:r>
            <a:endParaRPr lang="ru-RU" b="1" dirty="0">
              <a:ea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16194" y="5926760"/>
            <a:ext cx="3359774" cy="312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kk-KZ" sz="1400" b="1" dirty="0">
                <a:ea typeface="Times New Roman" panose="02020603050405020304" pitchFamily="18" charset="0"/>
              </a:rPr>
              <a:t>Качество </a:t>
            </a:r>
            <a:r>
              <a:rPr lang="ru-RU" sz="1400" b="1" dirty="0">
                <a:ea typeface="Times New Roman" panose="02020603050405020304" pitchFamily="18" charset="0"/>
              </a:rPr>
              <a:t>знаний – 62%</a:t>
            </a:r>
            <a:endParaRPr lang="ru-RU" sz="1400" dirty="0">
              <a:ea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553610" y="4319989"/>
            <a:ext cx="3058358" cy="3440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ea typeface="Times New Roman" panose="02020603050405020304" pitchFamily="18" charset="0"/>
              </a:rPr>
              <a:t>МТБ</a:t>
            </a:r>
            <a:endParaRPr lang="ru-RU" sz="1600" dirty="0">
              <a:ea typeface="Times New Roman" panose="02020603050405020304" pitchFamily="18" charset="0"/>
            </a:endParaRPr>
          </a:p>
        </p:txBody>
      </p:sp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463273"/>
              </p:ext>
            </p:extLst>
          </p:nvPr>
        </p:nvGraphicFramePr>
        <p:xfrm>
          <a:off x="993441" y="929312"/>
          <a:ext cx="10402028" cy="19348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56020">
                  <a:extLst>
                    <a:ext uri="{9D8B030D-6E8A-4147-A177-3AD203B41FA5}">
                      <a16:colId xmlns:a16="http://schemas.microsoft.com/office/drawing/2014/main" val="677113170"/>
                    </a:ext>
                  </a:extLst>
                </a:gridCol>
                <a:gridCol w="1449366">
                  <a:extLst>
                    <a:ext uri="{9D8B030D-6E8A-4147-A177-3AD203B41FA5}">
                      <a16:colId xmlns:a16="http://schemas.microsoft.com/office/drawing/2014/main" val="733409106"/>
                    </a:ext>
                  </a:extLst>
                </a:gridCol>
                <a:gridCol w="1418710">
                  <a:extLst>
                    <a:ext uri="{9D8B030D-6E8A-4147-A177-3AD203B41FA5}">
                      <a16:colId xmlns:a16="http://schemas.microsoft.com/office/drawing/2014/main" val="3113224653"/>
                    </a:ext>
                  </a:extLst>
                </a:gridCol>
                <a:gridCol w="2589102">
                  <a:extLst>
                    <a:ext uri="{9D8B030D-6E8A-4147-A177-3AD203B41FA5}">
                      <a16:colId xmlns:a16="http://schemas.microsoft.com/office/drawing/2014/main" val="1929104716"/>
                    </a:ext>
                  </a:extLst>
                </a:gridCol>
                <a:gridCol w="1600605">
                  <a:extLst>
                    <a:ext uri="{9D8B030D-6E8A-4147-A177-3AD203B41FA5}">
                      <a16:colId xmlns:a16="http://schemas.microsoft.com/office/drawing/2014/main" val="2042653017"/>
                    </a:ext>
                  </a:extLst>
                </a:gridCol>
                <a:gridCol w="1488225">
                  <a:extLst>
                    <a:ext uri="{9D8B030D-6E8A-4147-A177-3AD203B41FA5}">
                      <a16:colId xmlns:a16="http://schemas.microsoft.com/office/drawing/2014/main" val="3176041509"/>
                    </a:ext>
                  </a:extLst>
                </a:gridCol>
              </a:tblGrid>
              <a:tr h="360000">
                <a:tc gridSpan="6"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800000"/>
                          </a:solidFill>
                        </a:rPr>
                        <a:t>Село</a:t>
                      </a:r>
                      <a:r>
                        <a:rPr lang="ru-RU" sz="1400" b="1" baseline="0" dirty="0">
                          <a:solidFill>
                            <a:srgbClr val="800000"/>
                          </a:solidFill>
                        </a:rPr>
                        <a:t> Шишкинское</a:t>
                      </a:r>
                      <a:endParaRPr lang="ru-RU" sz="1400" b="1" dirty="0">
                        <a:solidFill>
                          <a:srgbClr val="800000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R w="12700" cmpd="sng"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89180709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Наличие крупного предприятия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 </a:t>
                      </a:r>
                      <a:r>
                        <a:rPr lang="ru-RU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обл.центра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От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</a:rPr>
                        <a:t>рай.центра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соц. объекты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Отопление (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</a:rPr>
                        <a:t>твер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., газ., центр.)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жильё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124459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нет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70 км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 библиотека, фельдшерско-акушерский пункт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твердое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нет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627857"/>
                  </a:ext>
                </a:extLst>
              </a:tr>
            </a:tbl>
          </a:graphicData>
        </a:graphic>
      </p:graphicFrame>
      <p:sp>
        <p:nvSpPr>
          <p:cNvPr id="38" name="Прямоугольник 37"/>
          <p:cNvSpPr/>
          <p:nvPr/>
        </p:nvSpPr>
        <p:spPr>
          <a:xfrm>
            <a:off x="316194" y="5476248"/>
            <a:ext cx="21456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/>
              <a:t>Язык обучения – русский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8954536" y="3394758"/>
            <a:ext cx="154055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ОТОПЛЕНИЕ твердое</a:t>
            </a: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572509" y="3160132"/>
            <a:ext cx="16568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О ШКОЛЕ</a:t>
            </a:r>
          </a:p>
        </p:txBody>
      </p:sp>
      <p:pic>
        <p:nvPicPr>
          <p:cNvPr id="41" name="Рисунок 40"/>
          <p:cNvPicPr>
            <a:picLocks noChangeAspect="1"/>
          </p:cNvPicPr>
          <p:nvPr/>
        </p:nvPicPr>
        <p:blipFill>
          <a:blip r:embed="rId4">
            <a:biLevel thresh="7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759363" y="3234596"/>
            <a:ext cx="947434" cy="788833"/>
          </a:xfrm>
          <a:prstGeom prst="rect">
            <a:avLst/>
          </a:prstGeom>
        </p:spPr>
      </p:pic>
      <p:cxnSp>
        <p:nvCxnSpPr>
          <p:cNvPr id="45" name="Прямая соединительная линия 44"/>
          <p:cNvCxnSpPr/>
          <p:nvPr/>
        </p:nvCxnSpPr>
        <p:spPr>
          <a:xfrm>
            <a:off x="3098286" y="3413345"/>
            <a:ext cx="0" cy="2967548"/>
          </a:xfrm>
          <a:prstGeom prst="line">
            <a:avLst/>
          </a:prstGeom>
          <a:ln w="381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8441931" y="3536823"/>
            <a:ext cx="0" cy="2967548"/>
          </a:xfrm>
          <a:prstGeom prst="line">
            <a:avLst/>
          </a:prstGeom>
          <a:ln w="381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323983" y="4127175"/>
            <a:ext cx="1675459" cy="3228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400" b="1" dirty="0">
                <a:ea typeface="Times New Roman" panose="02020603050405020304" pitchFamily="18" charset="0"/>
              </a:rPr>
              <a:t>Площадь – 2739 м</a:t>
            </a:r>
            <a:r>
              <a:rPr lang="ru-RU" sz="1400" b="1" baseline="30000" dirty="0">
                <a:ea typeface="Times New Roman" panose="02020603050405020304" pitchFamily="18" charset="0"/>
              </a:rPr>
              <a:t>2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-128187" y="103918"/>
            <a:ext cx="123201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spc="110" dirty="0">
                <a:latin typeface="Arial" panose="020B0604020202020204" pitchFamily="34" charset="0"/>
                <a:cs typeface="Arial" panose="020B0604020202020204" pitchFamily="34" charset="0"/>
              </a:rPr>
              <a:t> КГУ «Шишкинская основная средняя школа  </a:t>
            </a:r>
          </a:p>
          <a:p>
            <a:pPr algn="ctr"/>
            <a:r>
              <a:rPr lang="ru-RU" b="1" spc="110" dirty="0">
                <a:latin typeface="Arial" panose="020B0604020202020204" pitchFamily="34" charset="0"/>
                <a:cs typeface="Arial" panose="020B0604020202020204" pitchFamily="34" charset="0"/>
              </a:rPr>
              <a:t>отдела образования </a:t>
            </a:r>
            <a:r>
              <a:rPr lang="ru-RU" b="1" spc="110" dirty="0" err="1">
                <a:latin typeface="Arial" panose="020B0604020202020204" pitchFamily="34" charset="0"/>
                <a:cs typeface="Arial" panose="020B0604020202020204" pitchFamily="34" charset="0"/>
              </a:rPr>
              <a:t>Костанайского</a:t>
            </a:r>
            <a:r>
              <a:rPr lang="ru-RU" b="1" spc="110" dirty="0">
                <a:latin typeface="Arial" panose="020B0604020202020204" pitchFamily="34" charset="0"/>
                <a:cs typeface="Arial" panose="020B0604020202020204" pitchFamily="34" charset="0"/>
              </a:rPr>
              <a:t> района»</a:t>
            </a:r>
            <a:endParaRPr lang="kk-KZ" b="1" spc="1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196252"/>
              </p:ext>
            </p:extLst>
          </p:nvPr>
        </p:nvGraphicFramePr>
        <p:xfrm>
          <a:off x="5755723" y="3973038"/>
          <a:ext cx="2311615" cy="1126912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1742924">
                  <a:extLst>
                    <a:ext uri="{9D8B030D-6E8A-4147-A177-3AD203B41FA5}">
                      <a16:colId xmlns:a16="http://schemas.microsoft.com/office/drawing/2014/main" val="1609926643"/>
                    </a:ext>
                  </a:extLst>
                </a:gridCol>
                <a:gridCol w="568691">
                  <a:extLst>
                    <a:ext uri="{9D8B030D-6E8A-4147-A177-3AD203B41FA5}">
                      <a16:colId xmlns:a16="http://schemas.microsoft.com/office/drawing/2014/main" val="1925595277"/>
                    </a:ext>
                  </a:extLst>
                </a:gridCol>
              </a:tblGrid>
              <a:tr h="2469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педагогов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8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2660277"/>
                  </a:ext>
                </a:extLst>
              </a:tr>
              <a:tr h="2469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Педагог -модератор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421593"/>
                  </a:ext>
                </a:extLst>
              </a:tr>
              <a:tr h="2501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Педагог - эксперт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893509"/>
                  </a:ext>
                </a:extLst>
              </a:tr>
              <a:tr h="2469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Педагог - исследователь</a:t>
                      </a:r>
                    </a:p>
                  </a:txBody>
                  <a:tcPr marL="68580" marR="68580" marT="0" marB="0"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784921979"/>
                  </a:ext>
                </a:extLst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137456"/>
              </p:ext>
            </p:extLst>
          </p:nvPr>
        </p:nvGraphicFramePr>
        <p:xfrm>
          <a:off x="8603360" y="5185158"/>
          <a:ext cx="3058359" cy="1319213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413288">
                  <a:extLst>
                    <a:ext uri="{9D8B030D-6E8A-4147-A177-3AD203B41FA5}">
                      <a16:colId xmlns:a16="http://schemas.microsoft.com/office/drawing/2014/main" val="1514804162"/>
                    </a:ext>
                  </a:extLst>
                </a:gridCol>
                <a:gridCol w="645071">
                  <a:extLst>
                    <a:ext uri="{9D8B030D-6E8A-4147-A177-3AD203B41FA5}">
                      <a16:colId xmlns:a16="http://schemas.microsoft.com/office/drawing/2014/main" val="3730314292"/>
                    </a:ext>
                  </a:extLst>
                </a:gridCol>
              </a:tblGrid>
              <a:tr h="213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Кабинет </a:t>
                      </a: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биологии и химии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71500354"/>
                  </a:ext>
                </a:extLst>
              </a:tr>
              <a:tr h="213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Кабинет физики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71644904"/>
                  </a:ext>
                </a:extLst>
              </a:tr>
              <a:tr h="213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Лингофонный</a:t>
                      </a: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 кабинет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14516279"/>
                  </a:ext>
                </a:extLst>
              </a:tr>
              <a:tr h="213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Наличие компьютеров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6614665"/>
                  </a:ext>
                </a:extLst>
              </a:tr>
              <a:tr h="213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Интерактивное оборудование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9575401"/>
                  </a:ext>
                </a:extLst>
              </a:tr>
            </a:tbl>
          </a:graphicData>
        </a:graphic>
      </p:graphicFrame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BA2EB245-6759-BA79-2EBF-0999C3225A2B}"/>
              </a:ext>
            </a:extLst>
          </p:cNvPr>
          <p:cNvCxnSpPr/>
          <p:nvPr/>
        </p:nvCxnSpPr>
        <p:spPr>
          <a:xfrm>
            <a:off x="5546414" y="3535684"/>
            <a:ext cx="0" cy="2967548"/>
          </a:xfrm>
          <a:prstGeom prst="line">
            <a:avLst/>
          </a:prstGeom>
          <a:ln w="3810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C188D31-668D-17F4-D55E-F6CCDC2FD5D1}"/>
              </a:ext>
            </a:extLst>
          </p:cNvPr>
          <p:cNvSpPr/>
          <p:nvPr/>
        </p:nvSpPr>
        <p:spPr>
          <a:xfrm>
            <a:off x="3191290" y="3569106"/>
            <a:ext cx="2265927" cy="167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kk-KZ" sz="1600" b="1" dirty="0" err="1"/>
              <a:t>Вакансии</a:t>
            </a:r>
            <a:endParaRPr lang="kk-KZ" sz="1600" b="1" dirty="0"/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kk-KZ" sz="1600" b="1" dirty="0"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kk-KZ" sz="1600" b="1" dirty="0">
                <a:ea typeface="Times New Roman" panose="02020603050405020304" pitchFamily="18" charset="0"/>
              </a:rPr>
              <a:t>Руководитель школы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kk-KZ" sz="1600" b="1" dirty="0">
                <a:ea typeface="Times New Roman" panose="02020603050405020304" pitchFamily="18" charset="0"/>
              </a:rPr>
              <a:t> педагоги: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kk-KZ" sz="1600" b="1" dirty="0"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1600" b="1" dirty="0"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849DC1-96AD-9703-0F59-C119FACD58EE}"/>
              </a:ext>
            </a:extLst>
          </p:cNvPr>
          <p:cNvSpPr txBox="1"/>
          <p:nvPr/>
        </p:nvSpPr>
        <p:spPr>
          <a:xfrm>
            <a:off x="3191291" y="4895277"/>
            <a:ext cx="24249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- биология;</a:t>
            </a:r>
          </a:p>
          <a:p>
            <a:r>
              <a:rPr lang="ru-RU" sz="1600" b="1" dirty="0"/>
              <a:t>- география;</a:t>
            </a:r>
          </a:p>
          <a:p>
            <a:r>
              <a:rPr lang="ru-RU" sz="1600" b="1" dirty="0"/>
              <a:t>- музыка</a:t>
            </a:r>
            <a:endParaRPr lang="ru-RU" sz="2000" dirty="0"/>
          </a:p>
          <a:p>
            <a:r>
              <a:rPr lang="ru-RU" sz="2000" dirty="0"/>
              <a:t>-</a:t>
            </a:r>
            <a:r>
              <a:rPr lang="ru-RU" sz="1600" b="1" dirty="0"/>
              <a:t>воспитатель мини-центра, </a:t>
            </a:r>
            <a:r>
              <a:rPr lang="ru-RU" sz="1600" b="1" dirty="0" err="1"/>
              <a:t>предшк</a:t>
            </a:r>
            <a:r>
              <a:rPr lang="ru-RU" sz="1600" b="1"/>
              <a:t>. </a:t>
            </a:r>
            <a:r>
              <a:rPr lang="ru-RU" sz="1600" b="1" dirty="0"/>
              <a:t>класса;</a:t>
            </a:r>
          </a:p>
          <a:p>
            <a:r>
              <a:rPr lang="ru-RU" sz="1600" b="1" dirty="0"/>
              <a:t>-психолог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2D33F1F-9CCA-162D-BE00-F63AC880AD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2071" y="5452009"/>
            <a:ext cx="631076" cy="631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6560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3603</TotalTime>
  <Words>138</Words>
  <Application>Microsoft Office PowerPoint</Application>
  <PresentationFormat>Широкоэкранный</PresentationFormat>
  <Paragraphs>52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shishkin-ossh@edu.kz</cp:lastModifiedBy>
  <cp:revision>71</cp:revision>
  <dcterms:created xsi:type="dcterms:W3CDTF">2024-08-27T04:12:45Z</dcterms:created>
  <dcterms:modified xsi:type="dcterms:W3CDTF">2024-09-18T10:24:10Z</dcterms:modified>
</cp:coreProperties>
</file>